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14"/>
  </p:notesMasterIdLst>
  <p:sldIdLst>
    <p:sldId id="256" r:id="rId5"/>
    <p:sldId id="275" r:id="rId6"/>
    <p:sldId id="277" r:id="rId7"/>
    <p:sldId id="279" r:id="rId8"/>
    <p:sldId id="280" r:id="rId9"/>
    <p:sldId id="281" r:id="rId10"/>
    <p:sldId id="284" r:id="rId11"/>
    <p:sldId id="282" r:id="rId12"/>
    <p:sldId id="283" r:id="rId13"/>
  </p:sldIdLst>
  <p:sldSz cx="9144000" cy="5143500" type="screen16x9"/>
  <p:notesSz cx="7010400" cy="9296400"/>
  <p:embeddedFontLst>
    <p:embeddedFont>
      <p:font typeface="Fraunce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24F6E-EE8C-03FA-F070-15F48756E34C}" v="3" dt="2026-01-15T21:40:20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991049bf4b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29" name="Google Shape;229;g3991049bf4b_0_2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91049bf4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42" name="Google Shape;242;g3991049bf4b_0_2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>
          <a:extLst>
            <a:ext uri="{FF2B5EF4-FFF2-40B4-BE49-F238E27FC236}">
              <a16:creationId xmlns:a16="http://schemas.microsoft.com/office/drawing/2014/main" id="{2555FC9D-649A-44F8-CAED-A049DABFD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91049bf4b_0_225:notes">
            <a:extLst>
              <a:ext uri="{FF2B5EF4-FFF2-40B4-BE49-F238E27FC236}">
                <a16:creationId xmlns:a16="http://schemas.microsoft.com/office/drawing/2014/main" id="{0BD64B58-7471-4961-5AC7-327EAF4783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42" name="Google Shape;242;g3991049bf4b_0_225:notes">
            <a:extLst>
              <a:ext uri="{FF2B5EF4-FFF2-40B4-BE49-F238E27FC236}">
                <a16:creationId xmlns:a16="http://schemas.microsoft.com/office/drawing/2014/main" id="{DFF2A6BA-7897-C723-84CB-C5CF3FE582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15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>
          <a:extLst>
            <a:ext uri="{FF2B5EF4-FFF2-40B4-BE49-F238E27FC236}">
              <a16:creationId xmlns:a16="http://schemas.microsoft.com/office/drawing/2014/main" id="{85642A82-90BC-9AD7-E479-A8B004A5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91049bf4b_0_225:notes">
            <a:extLst>
              <a:ext uri="{FF2B5EF4-FFF2-40B4-BE49-F238E27FC236}">
                <a16:creationId xmlns:a16="http://schemas.microsoft.com/office/drawing/2014/main" id="{EFA58D41-7433-684D-A160-B95A4C6624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42" name="Google Shape;242;g3991049bf4b_0_225:notes">
            <a:extLst>
              <a:ext uri="{FF2B5EF4-FFF2-40B4-BE49-F238E27FC236}">
                <a16:creationId xmlns:a16="http://schemas.microsoft.com/office/drawing/2014/main" id="{98A96430-8AA7-93A7-8804-0D8E1F967E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63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>
          <a:extLst>
            <a:ext uri="{FF2B5EF4-FFF2-40B4-BE49-F238E27FC236}">
              <a16:creationId xmlns:a16="http://schemas.microsoft.com/office/drawing/2014/main" id="{2017CB3A-28CE-16FE-21A1-256DBF20D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91049bf4b_0_225:notes">
            <a:extLst>
              <a:ext uri="{FF2B5EF4-FFF2-40B4-BE49-F238E27FC236}">
                <a16:creationId xmlns:a16="http://schemas.microsoft.com/office/drawing/2014/main" id="{6EF43079-B136-B104-A895-E7EE8389BD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42" name="Google Shape;242;g3991049bf4b_0_225:notes">
            <a:extLst>
              <a:ext uri="{FF2B5EF4-FFF2-40B4-BE49-F238E27FC236}">
                <a16:creationId xmlns:a16="http://schemas.microsoft.com/office/drawing/2014/main" id="{8FB8A2DD-4748-6006-9A14-F603FA9800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70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>
          <a:extLst>
            <a:ext uri="{FF2B5EF4-FFF2-40B4-BE49-F238E27FC236}">
              <a16:creationId xmlns:a16="http://schemas.microsoft.com/office/drawing/2014/main" id="{AC38533A-E6A4-C1C2-6900-7D1994E87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91049bf4b_0_225:notes">
            <a:extLst>
              <a:ext uri="{FF2B5EF4-FFF2-40B4-BE49-F238E27FC236}">
                <a16:creationId xmlns:a16="http://schemas.microsoft.com/office/drawing/2014/main" id="{9CAB54B4-69D9-CD23-9E3A-86C4DE3976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42" name="Google Shape;242;g3991049bf4b_0_225:notes">
            <a:extLst>
              <a:ext uri="{FF2B5EF4-FFF2-40B4-BE49-F238E27FC236}">
                <a16:creationId xmlns:a16="http://schemas.microsoft.com/office/drawing/2014/main" id="{0F5DF6CD-2203-49A5-FBCD-5674436E8D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43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>
          <a:extLst>
            <a:ext uri="{FF2B5EF4-FFF2-40B4-BE49-F238E27FC236}">
              <a16:creationId xmlns:a16="http://schemas.microsoft.com/office/drawing/2014/main" id="{60121E93-9598-FC0F-64E1-3A3EC2BD9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91049bf4b_0_225:notes">
            <a:extLst>
              <a:ext uri="{FF2B5EF4-FFF2-40B4-BE49-F238E27FC236}">
                <a16:creationId xmlns:a16="http://schemas.microsoft.com/office/drawing/2014/main" id="{914C3731-6AEC-5DB1-A8DC-6295657D7A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42" name="Google Shape;242;g3991049bf4b_0_225:notes">
            <a:extLst>
              <a:ext uri="{FF2B5EF4-FFF2-40B4-BE49-F238E27FC236}">
                <a16:creationId xmlns:a16="http://schemas.microsoft.com/office/drawing/2014/main" id="{4FD17340-B55E-825D-A693-8E0D32DA85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074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2FCFA208-0D83-41A1-BFB5-07F24DC4D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>
            <a:extLst>
              <a:ext uri="{FF2B5EF4-FFF2-40B4-BE49-F238E27FC236}">
                <a16:creationId xmlns:a16="http://schemas.microsoft.com/office/drawing/2014/main" id="{82516DCC-BBF8-7525-E479-95D1C08F97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0" name="Google Shape;130;p:notes">
            <a:extLst>
              <a:ext uri="{FF2B5EF4-FFF2-40B4-BE49-F238E27FC236}">
                <a16:creationId xmlns:a16="http://schemas.microsoft.com/office/drawing/2014/main" id="{C2969391-FB79-A074-40A3-EBC7C95A8B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47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chemeClr val="accen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3">
  <p:cSld name="TITLE_1_1_3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397326" y="3002750"/>
            <a:ext cx="85206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Fraunces"/>
              <a:buNone/>
              <a:defRPr sz="4300">
                <a:solidFill>
                  <a:schemeClr val="lt1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ctrTitle" idx="2"/>
          </p:nvPr>
        </p:nvSpPr>
        <p:spPr>
          <a:xfrm>
            <a:off x="412726" y="4172980"/>
            <a:ext cx="8520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unces"/>
              <a:buNone/>
              <a:defRPr sz="1800">
                <a:solidFill>
                  <a:schemeClr val="lt1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9pPr>
          </a:lstStyle>
          <a:p>
            <a:endParaRPr/>
          </a:p>
        </p:txBody>
      </p:sp>
      <p:pic>
        <p:nvPicPr>
          <p:cNvPr id="26" name="Google Shape;26;p5" title="Layer_1 (4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41" y="508052"/>
            <a:ext cx="1962874" cy="4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3 1 1">
  <p:cSld name="TITLE_1_1_3_1_1">
    <p:bg>
      <p:bgPr>
        <a:solidFill>
          <a:schemeClr val="accent6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397325" y="1068225"/>
            <a:ext cx="3718500" cy="295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Fraunces"/>
              <a:buNone/>
              <a:defRPr sz="43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2pPr>
            <a:lvl3pPr lvl="2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3pPr>
            <a:lvl4pPr lvl="3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4pPr>
            <a:lvl5pPr lvl="4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5pPr>
            <a:lvl6pPr lvl="5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6pPr>
            <a:lvl7pPr lvl="6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7pPr>
            <a:lvl8pPr lvl="7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8pPr>
            <a:lvl9pPr lvl="8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ctrTitle" idx="2"/>
          </p:nvPr>
        </p:nvSpPr>
        <p:spPr>
          <a:xfrm>
            <a:off x="412726" y="4172980"/>
            <a:ext cx="8520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raunces"/>
              <a:buNone/>
              <a:defRPr sz="18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Fraunces"/>
              <a:buNone/>
              <a:defRPr sz="5200">
                <a:solidFill>
                  <a:schemeClr val="accent1"/>
                </a:solidFill>
                <a:latin typeface="Fraunces"/>
                <a:ea typeface="Fraunces"/>
                <a:cs typeface="Fraunces"/>
                <a:sym typeface="Fraunces"/>
              </a:defRPr>
            </a:lvl9pPr>
          </a:lstStyle>
          <a:p>
            <a:endParaRPr/>
          </a:p>
        </p:txBody>
      </p:sp>
      <p:pic>
        <p:nvPicPr>
          <p:cNvPr id="34" name="Google Shape;34;p7" title="Layer_1 (3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3200" y="508046"/>
            <a:ext cx="1962815" cy="4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 title="shutterstock_261013808.jpg"/>
          <p:cNvPicPr preferRelativeResize="0"/>
          <p:nvPr/>
        </p:nvPicPr>
        <p:blipFill rotWithShape="1">
          <a:blip r:embed="rId3">
            <a:alphaModFix/>
          </a:blip>
          <a:srcRect l="19065" t="11843" r="29874" b="6424"/>
          <a:stretch/>
        </p:blipFill>
        <p:spPr>
          <a:xfrm>
            <a:off x="4492725" y="159850"/>
            <a:ext cx="4528425" cy="48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">
  <p:cSld name="TITLE_1_1_2">
    <p:bg>
      <p:bgPr>
        <a:solidFill>
          <a:schemeClr val="accen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aunces"/>
              <a:buNone/>
              <a:defRPr sz="24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Fraunces"/>
              <a:buNone/>
              <a:defRPr sz="5200">
                <a:solidFill>
                  <a:schemeClr val="lt2"/>
                </a:solidFill>
                <a:latin typeface="Fraunces"/>
                <a:ea typeface="Fraunces"/>
                <a:cs typeface="Fraunces"/>
                <a:sym typeface="Fraunces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8" title="Logo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77250" y="342816"/>
            <a:ext cx="1055050" cy="134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22" title="Layer_1 (3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799" y="4729283"/>
            <a:ext cx="1228306" cy="2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23" title="Layer_1 (3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799" y="4729283"/>
            <a:ext cx="1228306" cy="2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unces"/>
              <a:buNone/>
              <a:defRPr sz="2800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unces"/>
              <a:buNone/>
              <a:defRPr sz="2800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unces"/>
              <a:buNone/>
              <a:defRPr sz="2800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unces"/>
              <a:buNone/>
              <a:defRPr sz="2800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unces"/>
              <a:buNone/>
              <a:defRPr sz="2800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unces"/>
              <a:buNone/>
              <a:defRPr sz="2800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unces"/>
              <a:buNone/>
              <a:defRPr sz="2800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unces"/>
              <a:buNone/>
              <a:defRPr sz="2800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unces"/>
              <a:buNone/>
              <a:defRPr sz="2800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aunces"/>
              <a:buChar char="●"/>
              <a:defRPr sz="1800"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unces"/>
              <a:buChar char="○"/>
              <a:defRPr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unces"/>
              <a:buChar char="■"/>
              <a:defRPr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unces"/>
              <a:buChar char="●"/>
              <a:defRPr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unces"/>
              <a:buChar char="○"/>
              <a:defRPr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unces"/>
              <a:buChar char="■"/>
              <a:defRPr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unces"/>
              <a:buChar char="●"/>
              <a:defRPr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unces"/>
              <a:buChar char="○"/>
              <a:defRPr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unces"/>
              <a:buChar char="■"/>
              <a:defRPr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Fraunces"/>
                <a:ea typeface="Fraunces"/>
                <a:cs typeface="Fraunces"/>
                <a:sym typeface="Fraunc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68" r:id="rId5"/>
    <p:sldLayoutId id="2147483669" r:id="rId6"/>
    <p:sldLayoutId id="2147483672" r:id="rId7"/>
    <p:sldLayoutId id="214748367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ctrTitle"/>
          </p:nvPr>
        </p:nvSpPr>
        <p:spPr>
          <a:xfrm>
            <a:off x="397325" y="1068225"/>
            <a:ext cx="3718500" cy="295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sz="3600" b="1" dirty="0"/>
              <a:t>Interim Urgency Ordinance</a:t>
            </a:r>
            <a:br>
              <a:rPr lang="en-US" sz="3600" dirty="0"/>
            </a:br>
            <a:r>
              <a:rPr lang="en-US" sz="3600" b="1" dirty="0"/>
              <a:t>North Pyrite Master Plan Area</a:t>
            </a:r>
            <a:endParaRPr lang="en-US" sz="3600" dirty="0"/>
          </a:p>
        </p:txBody>
      </p:sp>
      <p:sp>
        <p:nvSpPr>
          <p:cNvPr id="133" name="Google Shape;133;p29"/>
          <p:cNvSpPr txBox="1">
            <a:spLocks noGrp="1"/>
          </p:cNvSpPr>
          <p:nvPr>
            <p:ph type="ctrTitle" idx="2"/>
          </p:nvPr>
        </p:nvSpPr>
        <p:spPr>
          <a:xfrm>
            <a:off x="412726" y="4172980"/>
            <a:ext cx="8520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" dirty="0"/>
              <a:t>City Council,  </a:t>
            </a:r>
            <a:r>
              <a:rPr lang="en" sz="2000" dirty="0">
                <a:latin typeface="Fraunces" panose="020B0604020202020204" charset="0"/>
                <a:cs typeface="Times New Roman" panose="02020603050405020304" pitchFamily="18" charset="0"/>
              </a:rPr>
              <a:t>J</a:t>
            </a:r>
            <a:r>
              <a:rPr lang="en" dirty="0"/>
              <a:t>anuary 15, 2026</a:t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aerial view of a desert landscape&#10;&#10;Description automatically generated">
            <a:extLst>
              <a:ext uri="{FF2B5EF4-FFF2-40B4-BE49-F238E27FC236}">
                <a16:creationId xmlns:a16="http://schemas.microsoft.com/office/drawing/2014/main" id="{E546BF85-0555-29AD-CF60-B1982B76E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r="30391" b="2"/>
          <a:stretch/>
        </p:blipFill>
        <p:spPr>
          <a:xfrm>
            <a:off x="-16991" y="-571817"/>
            <a:ext cx="4571980" cy="5715001"/>
          </a:xfrm>
          <a:prstGeom prst="rect">
            <a:avLst/>
          </a:prstGeom>
        </p:spPr>
      </p:pic>
      <p:sp>
        <p:nvSpPr>
          <p:cNvPr id="231" name="Google Shape;231;p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US" dirty="0"/>
              <a:t>Interim Urgency Ordinance</a:t>
            </a:r>
            <a:br>
              <a:rPr lang="en-US" dirty="0"/>
            </a:br>
            <a:r>
              <a:rPr lang="en-US" sz="3100" dirty="0"/>
              <a:t>North Pyrite Master Plan Area</a:t>
            </a:r>
            <a:endParaRPr sz="3100" dirty="0"/>
          </a:p>
        </p:txBody>
      </p:sp>
      <p:sp>
        <p:nvSpPr>
          <p:cNvPr id="232" name="Google Shape;232;p4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233" name="Google Shape;233;p48"/>
          <p:cNvSpPr txBox="1">
            <a:spLocks noGrp="1"/>
          </p:cNvSpPr>
          <p:nvPr>
            <p:ph type="body" idx="2"/>
          </p:nvPr>
        </p:nvSpPr>
        <p:spPr>
          <a:xfrm>
            <a:off x="4750931" y="343075"/>
            <a:ext cx="4045199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endParaRPr lang="en-US" sz="2000" dirty="0"/>
          </a:p>
          <a:p>
            <a:r>
              <a:rPr lang="en-US" sz="2000" dirty="0"/>
              <a:t>Temporary moratorium pausing acceptance and processing of land use applications</a:t>
            </a:r>
          </a:p>
          <a:p>
            <a:r>
              <a:rPr lang="en-US" sz="2000" dirty="0"/>
              <a:t>Adopted pursuant to Government Code Section 65858</a:t>
            </a:r>
          </a:p>
          <a:p>
            <a:r>
              <a:rPr lang="en-US" sz="2000" dirty="0"/>
              <a:t>Protects public health and safety pending environmental studies and investigations</a:t>
            </a:r>
          </a:p>
          <a:p>
            <a:r>
              <a:rPr lang="en-US" sz="2000" dirty="0"/>
              <a:t>Addresses potential impacts from Stringfellow Superfund Site</a:t>
            </a:r>
          </a:p>
          <a:p>
            <a:endParaRPr lang="en-US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0EE2D-7772-8ECA-AAD8-BDA7C0658D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8763EB-A4A3-03EE-AF57-2E3ADCD31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445025"/>
            <a:ext cx="8520600" cy="5727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249F9-4783-4937-D463-6B3628E7D82E}"/>
              </a:ext>
            </a:extLst>
          </p:cNvPr>
          <p:cNvSpPr txBox="1"/>
          <p:nvPr/>
        </p:nvSpPr>
        <p:spPr>
          <a:xfrm>
            <a:off x="311700" y="1208225"/>
            <a:ext cx="3700598" cy="3264408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lt2"/>
                </a:solidFill>
              </a:rPr>
              <a:t>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28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lt2"/>
                </a:solidFill>
                <a:latin typeface="Fraunces" panose="020B0604020202020204" charset="0"/>
              </a:rPr>
              <a:t>North Pyrite Master Plan (NPMP) area is approximately 215 acres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28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lt2"/>
                </a:solidFill>
                <a:latin typeface="Fraunces" panose="020B0604020202020204" charset="0"/>
              </a:rPr>
              <a:t>Located downstream of  Stringfellow Superfund Site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28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lt2"/>
                </a:solidFill>
                <a:latin typeface="Fraunces" panose="020B0604020202020204" charset="0"/>
              </a:rPr>
              <a:t>Site accepted approximately 35 million gallons of hazardous waste between 1956 and 1972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28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lt2"/>
                </a:solidFill>
                <a:latin typeface="Fraunces" panose="020B0604020202020204" charset="0"/>
              </a:rPr>
              <a:t>Cleanup and monitoring by DTSC with EPA oversight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28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lt2"/>
                </a:solidFill>
                <a:latin typeface="Fraunces" panose="020B0604020202020204" charset="0"/>
              </a:rPr>
              <a:t>Long-term environmental conditions in lower Pyrite Canyon remain uncertain</a:t>
            </a:r>
          </a:p>
        </p:txBody>
      </p:sp>
      <p:sp>
        <p:nvSpPr>
          <p:cNvPr id="245" name="Google Shape;245;p50"/>
          <p:cNvSpPr txBox="1">
            <a:spLocks noGrp="1"/>
          </p:cNvSpPr>
          <p:nvPr>
            <p:ph type="body" idx="4294967295"/>
          </p:nvPr>
        </p:nvSpPr>
        <p:spPr>
          <a:xfrm>
            <a:off x="4762500" y="1208225"/>
            <a:ext cx="4069800" cy="326440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 dirty="0">
                <a:solidFill>
                  <a:schemeClr val="lt2"/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B5ABAE-BCDD-DFE6-D8F6-41CED9659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50" y="1455685"/>
            <a:ext cx="3882134" cy="3264408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E550B3A7-8E3A-FCA1-8FC9-1B3AB5C80807}"/>
              </a:ext>
            </a:extLst>
          </p:cNvPr>
          <p:cNvSpPr/>
          <p:nvPr/>
        </p:nvSpPr>
        <p:spPr>
          <a:xfrm rot="16200000">
            <a:off x="4225963" y="4163137"/>
            <a:ext cx="418738" cy="40941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5EE85A15-BA6A-F631-F025-F1953E0D0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800" y="4275702"/>
            <a:ext cx="253983" cy="27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spcAft>
                <a:spcPts val="12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F1F9DC-F6F6-ED59-4220-05B03547E231}"/>
              </a:ext>
            </a:extLst>
          </p:cNvPr>
          <p:cNvSpPr txBox="1"/>
          <p:nvPr/>
        </p:nvSpPr>
        <p:spPr>
          <a:xfrm>
            <a:off x="7164000" y="1561025"/>
            <a:ext cx="720000" cy="338554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Stringfellow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AAE68F-E4B7-C8F3-2A51-1FCBBAF390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3">
          <a:extLst>
            <a:ext uri="{FF2B5EF4-FFF2-40B4-BE49-F238E27FC236}">
              <a16:creationId xmlns:a16="http://schemas.microsoft.com/office/drawing/2014/main" id="{D66E8C74-0102-5D2D-515F-271E5B09C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>
            <a:extLst>
              <a:ext uri="{FF2B5EF4-FFF2-40B4-BE49-F238E27FC236}">
                <a16:creationId xmlns:a16="http://schemas.microsoft.com/office/drawing/2014/main" id="{1F422ED2-1BB7-022D-32E2-509BADE3DE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DESCRIPTION OF ISSUES</a:t>
            </a:r>
            <a:endParaRPr dirty="0"/>
          </a:p>
        </p:txBody>
      </p:sp>
      <p:sp>
        <p:nvSpPr>
          <p:cNvPr id="245" name="Google Shape;245;p50">
            <a:extLst>
              <a:ext uri="{FF2B5EF4-FFF2-40B4-BE49-F238E27FC236}">
                <a16:creationId xmlns:a16="http://schemas.microsoft.com/office/drawing/2014/main" id="{D3238309-E6F7-371A-9B13-5A2E5873F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077" y="115900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altLang="en-US" sz="2400" dirty="0">
                <a:solidFill>
                  <a:schemeClr val="tx1"/>
                </a:solidFill>
                <a:latin typeface="Fraunces" panose="020B0604020202020204" charset="0"/>
                <a:cs typeface="Times New Roman" panose="02020603050405020304" pitchFamily="18" charset="0"/>
              </a:rPr>
              <a:t>Public health and safety risk due to unknown soil, groundwater, and vapor intrusion conditions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altLang="en-US" sz="2400" dirty="0">
                <a:solidFill>
                  <a:schemeClr val="tx1"/>
                </a:solidFill>
                <a:latin typeface="Fraunces" panose="020B0604020202020204" charset="0"/>
                <a:cs typeface="Times New Roman" panose="02020603050405020304" pitchFamily="18" charset="0"/>
              </a:rPr>
              <a:t>Incomplete environmental data for area-wide development suitability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altLang="en-US" sz="2400" dirty="0">
                <a:solidFill>
                  <a:schemeClr val="tx1"/>
                </a:solidFill>
                <a:latin typeface="Fraunces" panose="020B0604020202020204" charset="0"/>
                <a:cs typeface="Times New Roman" panose="02020603050405020304" pitchFamily="18" charset="0"/>
              </a:rPr>
              <a:t>EPA has not issued a final Record of Decision (ROD)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altLang="en-US" sz="2400" dirty="0">
                <a:solidFill>
                  <a:schemeClr val="tx1"/>
                </a:solidFill>
                <a:latin typeface="Fraunces" panose="020B0604020202020204" charset="0"/>
                <a:cs typeface="Times New Roman" panose="02020603050405020304" pitchFamily="18" charset="0"/>
              </a:rPr>
              <a:t>Environmental studies to date are parcel-specific, not comprehensive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altLang="en-US" sz="2400" dirty="0">
                <a:solidFill>
                  <a:schemeClr val="tx1"/>
                </a:solidFill>
                <a:latin typeface="Fraunces" panose="020B0604020202020204" charset="0"/>
                <a:cs typeface="Times New Roman" panose="02020603050405020304" pitchFamily="18" charset="0"/>
              </a:rPr>
              <a:t>City Council and community requested verification of safety prior to new development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endParaRPr sz="1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E694F-F007-5241-0F61-FD48DB8F78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345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3">
          <a:extLst>
            <a:ext uri="{FF2B5EF4-FFF2-40B4-BE49-F238E27FC236}">
              <a16:creationId xmlns:a16="http://schemas.microsoft.com/office/drawing/2014/main" id="{96850896-EA2D-C528-8605-45FEA2B7F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>
            <a:extLst>
              <a:ext uri="{FF2B5EF4-FFF2-40B4-BE49-F238E27FC236}">
                <a16:creationId xmlns:a16="http://schemas.microsoft.com/office/drawing/2014/main" id="{42114678-C6F6-7E0F-A357-29C3E34158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SCOPE OF THE MORATORIUM</a:t>
            </a:r>
            <a:endParaRPr dirty="0"/>
          </a:p>
        </p:txBody>
      </p:sp>
      <p:sp>
        <p:nvSpPr>
          <p:cNvPr id="245" name="Google Shape;245;p50">
            <a:extLst>
              <a:ext uri="{FF2B5EF4-FFF2-40B4-BE49-F238E27FC236}">
                <a16:creationId xmlns:a16="http://schemas.microsoft.com/office/drawing/2014/main" id="{D24FDE92-A2E0-EB68-84C4-6FCC0E7B64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077" y="115900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altLang="en-US" sz="2400" dirty="0">
                <a:solidFill>
                  <a:schemeClr val="tx1"/>
                </a:solidFill>
                <a:latin typeface="Fraunces" panose="020B0604020202020204" charset="0"/>
                <a:cs typeface="Times New Roman" panose="02020603050405020304" pitchFamily="18" charset="0"/>
              </a:rPr>
              <a:t>Prohibits acceptance, processing, or approval of new development applications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altLang="en-US" sz="2400" dirty="0">
                <a:solidFill>
                  <a:schemeClr val="tx1"/>
                </a:solidFill>
                <a:latin typeface="Fraunces" panose="020B0604020202020204" charset="0"/>
                <a:cs typeface="Times New Roman" panose="02020603050405020304" pitchFamily="18" charset="0"/>
              </a:rPr>
              <a:t>Applies to discretionary and ministerial permits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altLang="en-US" sz="2400" dirty="0">
                <a:solidFill>
                  <a:schemeClr val="tx1"/>
                </a:solidFill>
                <a:latin typeface="Fraunces" panose="020B0604020202020204" charset="0"/>
                <a:cs typeface="Times New Roman" panose="02020603050405020304" pitchFamily="18" charset="0"/>
              </a:rPr>
              <a:t>Prohibits expansion of existing uses within the NPMP Area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altLang="en-US" sz="2400" dirty="0">
                <a:solidFill>
                  <a:schemeClr val="tx1"/>
                </a:solidFill>
                <a:latin typeface="Fraunces" panose="020B0604020202020204" charset="0"/>
                <a:cs typeface="Times New Roman" panose="02020603050405020304" pitchFamily="18" charset="0"/>
              </a:rPr>
              <a:t>Allows maintenance of legal existing uses and public safety infrastructure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altLang="en-US" sz="2400" dirty="0">
                <a:solidFill>
                  <a:schemeClr val="tx1"/>
                </a:solidFill>
                <a:latin typeface="Fraunces" panose="020B0604020202020204" charset="0"/>
                <a:cs typeface="Times New Roman" panose="02020603050405020304" pitchFamily="18" charset="0"/>
              </a:rPr>
              <a:t>Exempts EPA and DTSC remediation and monitoring activities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endParaRPr sz="1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DA1E39-C711-B52E-4715-259932C429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920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3">
          <a:extLst>
            <a:ext uri="{FF2B5EF4-FFF2-40B4-BE49-F238E27FC236}">
              <a16:creationId xmlns:a16="http://schemas.microsoft.com/office/drawing/2014/main" id="{29C5F9AD-9D5A-0B7E-6727-233B0024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>
            <a:extLst>
              <a:ext uri="{FF2B5EF4-FFF2-40B4-BE49-F238E27FC236}">
                <a16:creationId xmlns:a16="http://schemas.microsoft.com/office/drawing/2014/main" id="{764767E4-3279-BDC3-FD02-C782BC56CD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8174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DURATION, ENVIRONMENTAL REVIEW,</a:t>
            </a:r>
            <a:br>
              <a:rPr lang="en-US" sz="2400" dirty="0"/>
            </a:br>
            <a:r>
              <a:rPr lang="en-US" sz="2400" dirty="0"/>
              <a:t>AND FISCAL IMPACT</a:t>
            </a:r>
            <a:endParaRPr sz="2400" dirty="0"/>
          </a:p>
        </p:txBody>
      </p:sp>
      <p:sp>
        <p:nvSpPr>
          <p:cNvPr id="245" name="Google Shape;245;p50">
            <a:extLst>
              <a:ext uri="{FF2B5EF4-FFF2-40B4-BE49-F238E27FC236}">
                <a16:creationId xmlns:a16="http://schemas.microsoft.com/office/drawing/2014/main" id="{D95204F6-B35D-BBF9-6D18-EB378B996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077" y="115900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sz="2400" dirty="0">
                <a:latin typeface="Fraunces" panose="020B0604020202020204" charset="0"/>
                <a:cs typeface="Times New Roman" panose="02020603050405020304" pitchFamily="18" charset="0"/>
              </a:rPr>
              <a:t>Initial moratorium duration of 45 days; may be extended up to two years (first extension: 10 month and 15 days and second extension: one year)</a:t>
            </a:r>
            <a:endParaRPr lang="en-US" altLang="en-US" sz="2400" dirty="0">
              <a:solidFill>
                <a:schemeClr val="tx1"/>
              </a:solidFill>
              <a:latin typeface="Fraunces" panose="020B060402020202020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sz="2400" dirty="0">
                <a:latin typeface="Fraunces" panose="020B0604020202020204" charset="0"/>
                <a:cs typeface="Times New Roman" panose="02020603050405020304" pitchFamily="18" charset="0"/>
              </a:rPr>
              <a:t>Ordinance is CEQA-exempt under Guidelines §15061(b)(3)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sz="2400" dirty="0">
                <a:latin typeface="Fraunces" panose="020B0604020202020204" charset="0"/>
                <a:cs typeface="Times New Roman" panose="02020603050405020304" pitchFamily="18" charset="0"/>
              </a:rPr>
              <a:t>Moratorium prevents potential environmental impacts during study period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sz="2400" dirty="0">
                <a:latin typeface="Fraunces" panose="020B0604020202020204" charset="0"/>
                <a:cs typeface="Times New Roman" panose="02020603050405020304" pitchFamily="18" charset="0"/>
              </a:rPr>
              <a:t>City costs limited to Advance Planning budget; future costs addressed through reimbursement</a:t>
            </a:r>
            <a:endParaRPr sz="2400" dirty="0">
              <a:latin typeface="Fraunces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3C72D-83AA-3B9D-07D7-3D0FC7F68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395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3">
          <a:extLst>
            <a:ext uri="{FF2B5EF4-FFF2-40B4-BE49-F238E27FC236}">
              <a16:creationId xmlns:a16="http://schemas.microsoft.com/office/drawing/2014/main" id="{018D36B9-6FFC-3E9A-D8C9-D580E2365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>
            <a:extLst>
              <a:ext uri="{FF2B5EF4-FFF2-40B4-BE49-F238E27FC236}">
                <a16:creationId xmlns:a16="http://schemas.microsoft.com/office/drawing/2014/main" id="{64ACBA27-4744-47BA-4307-6DD9346525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8174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cap="all" dirty="0"/>
              <a:t>Moratorium Process </a:t>
            </a:r>
            <a:endParaRPr sz="2400" cap="all" dirty="0"/>
          </a:p>
        </p:txBody>
      </p:sp>
      <p:sp>
        <p:nvSpPr>
          <p:cNvPr id="245" name="Google Shape;245;p50">
            <a:extLst>
              <a:ext uri="{FF2B5EF4-FFF2-40B4-BE49-F238E27FC236}">
                <a16:creationId xmlns:a16="http://schemas.microsoft.com/office/drawing/2014/main" id="{249F49C6-6818-04FD-BFD5-3075AFFC9F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077" y="115900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sz="2400" dirty="0">
                <a:cs typeface="Times New Roman"/>
              </a:rPr>
              <a:t>January 15, 2026 City Council considers moratorium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sz="2400" dirty="0">
                <a:latin typeface="Fraunces" panose="020B0604020202020204" charset="0"/>
                <a:cs typeface="Times New Roman" panose="02020603050405020304" pitchFamily="18" charset="0"/>
              </a:rPr>
              <a:t>If moratorium is approved:</a:t>
            </a:r>
          </a:p>
          <a:p>
            <a:pPr marL="800100" lvl="1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sz="2200" dirty="0">
                <a:cs typeface="Times New Roman"/>
              </a:rPr>
              <a:t>On February 5, 2025, City </a:t>
            </a:r>
            <a:r>
              <a:rPr lang="en-US" sz="2200" dirty="0"/>
              <a:t>Council must issue a report describing measures taken to alleviate the conditions that led to moratorium</a:t>
            </a:r>
          </a:p>
          <a:p>
            <a:pPr marL="800100" lvl="1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r>
              <a:rPr lang="en-US" sz="2200" dirty="0"/>
              <a:t>On February 19, 2026, Council will consider adoption of ordinance extending moratorium for additional 10 months and 15 days (expiring January 14,</a:t>
            </a:r>
            <a:r>
              <a:rPr lang="en-US" sz="2200" baseline="30000" dirty="0"/>
              <a:t> </a:t>
            </a:r>
            <a:r>
              <a:rPr lang="en-US" sz="2200" dirty="0"/>
              <a:t>2027)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</a:pPr>
            <a:endParaRPr lang="en-US" sz="2000" dirty="0"/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None/>
            </a:pPr>
            <a:r>
              <a:rPr lang="en-US" sz="2000" dirty="0"/>
              <a:t> 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33F1C0-5F13-109E-8E26-8B611D1A59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745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>
          <a:extLst>
            <a:ext uri="{FF2B5EF4-FFF2-40B4-BE49-F238E27FC236}">
              <a16:creationId xmlns:a16="http://schemas.microsoft.com/office/drawing/2014/main" id="{DE8DB643-6C46-7690-261F-7288D38BC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26D0D6-48F4-27ED-7832-C7296B1C5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445025"/>
            <a:ext cx="8520600" cy="5727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RECOMMENDATION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D2ED5-D8BB-3737-D94E-1A05C9C55600}"/>
              </a:ext>
            </a:extLst>
          </p:cNvPr>
          <p:cNvSpPr txBox="1"/>
          <p:nvPr/>
        </p:nvSpPr>
        <p:spPr>
          <a:xfrm>
            <a:off x="399847" y="1105325"/>
            <a:ext cx="4069800" cy="3264408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27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/>
                </a:solidFill>
                <a:latin typeface="Fraunces" panose="020B0604020202020204" charset="0"/>
                <a:cs typeface="Times New Roman" panose="02020603050405020304" pitchFamily="18" charset="0"/>
              </a:rPr>
              <a:t>Adopt an Interim Urgency Ordinance imposing a temporary moratorium </a:t>
            </a:r>
            <a:r>
              <a:rPr lang="en-US" altLang="en-US" sz="1600">
                <a:solidFill>
                  <a:schemeClr val="bg1"/>
                </a:solidFill>
                <a:latin typeface="Fraunces" panose="020B0604020202020204" charset="0"/>
                <a:cs typeface="Times New Roman" panose="02020603050405020304" pitchFamily="18" charset="0"/>
              </a:rPr>
              <a:t>on receiving, processing </a:t>
            </a:r>
            <a:r>
              <a:rPr lang="en-US" altLang="en-US" sz="1600" dirty="0">
                <a:solidFill>
                  <a:schemeClr val="bg1"/>
                </a:solidFill>
                <a:latin typeface="Fraunces" panose="020B0604020202020204" charset="0"/>
                <a:cs typeface="Times New Roman" panose="02020603050405020304" pitchFamily="18" charset="0"/>
              </a:rPr>
              <a:t>and approval of new development within the NPMP area pursuant to Government Code Section 65858 until environmental studies are complete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27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unces" panose="020B0604020202020204" charset="0"/>
                <a:cs typeface="Times New Roman" panose="02020603050405020304" pitchFamily="18" charset="0"/>
              </a:rPr>
              <a:t>Determine the action is exempt from CEQA pursuant to §15061(b)(3)</a:t>
            </a:r>
            <a:endParaRPr lang="en-US" altLang="en-US" sz="1600" dirty="0">
              <a:solidFill>
                <a:schemeClr val="bg1"/>
              </a:solidFill>
              <a:latin typeface="Fraunces" panose="020B060402020202020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5" name="Google Shape;245;p50">
            <a:extLst>
              <a:ext uri="{FF2B5EF4-FFF2-40B4-BE49-F238E27FC236}">
                <a16:creationId xmlns:a16="http://schemas.microsoft.com/office/drawing/2014/main" id="{75A95103-BC64-C978-238C-CC7D132C5C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62500" y="1208225"/>
            <a:ext cx="4069800" cy="326440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>
                <a:solidFill>
                  <a:schemeClr val="lt2"/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8366A8-ECE9-E462-3FDB-E5CB2E3B0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00" y="1449890"/>
            <a:ext cx="3218498" cy="270637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6B04EC93-60B5-F7D9-00CF-49AFFD695568}"/>
              </a:ext>
            </a:extLst>
          </p:cNvPr>
          <p:cNvSpPr/>
          <p:nvPr/>
        </p:nvSpPr>
        <p:spPr>
          <a:xfrm rot="16200000">
            <a:off x="4506931" y="3624099"/>
            <a:ext cx="418738" cy="40941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379DB706-6850-C6F0-9089-8DF24A076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68" y="3736664"/>
            <a:ext cx="253983" cy="27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spcAft>
                <a:spcPts val="12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1E02F8-12E4-1D90-DAE9-41901CF9F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608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E5CF1056-388C-C73E-891B-63F835FD2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>
            <a:extLst>
              <a:ext uri="{FF2B5EF4-FFF2-40B4-BE49-F238E27FC236}">
                <a16:creationId xmlns:a16="http://schemas.microsoft.com/office/drawing/2014/main" id="{F3BF8142-3B3D-E48C-6452-0450707A4D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7325" y="1068225"/>
            <a:ext cx="3718500" cy="295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sz="3600" b="1" dirty="0"/>
              <a:t>Interim Urgency Ordinance</a:t>
            </a:r>
            <a:br>
              <a:rPr lang="en-US" sz="3600" dirty="0"/>
            </a:br>
            <a:r>
              <a:rPr lang="en-US" sz="3600" b="1" dirty="0"/>
              <a:t>North Pyrite Master Plan Area</a:t>
            </a:r>
            <a:endParaRPr lang="en-US" sz="3600" dirty="0"/>
          </a:p>
        </p:txBody>
      </p:sp>
      <p:sp>
        <p:nvSpPr>
          <p:cNvPr id="133" name="Google Shape;133;p29">
            <a:extLst>
              <a:ext uri="{FF2B5EF4-FFF2-40B4-BE49-F238E27FC236}">
                <a16:creationId xmlns:a16="http://schemas.microsoft.com/office/drawing/2014/main" id="{92D41299-08FB-642E-5F08-40B7E57DAAA3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412726" y="4172980"/>
            <a:ext cx="8520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" dirty="0"/>
              <a:t>City Council, </a:t>
            </a:r>
            <a:r>
              <a:rPr lang="en" dirty="0">
                <a:latin typeface="Fraunces" panose="020B0604020202020204" charset="0"/>
                <a:cs typeface="Times New Roman" panose="02020603050405020304" pitchFamily="18" charset="0"/>
              </a:rPr>
              <a:t>J</a:t>
            </a:r>
            <a:r>
              <a:rPr lang="en" dirty="0"/>
              <a:t>anuary 15, 2026</a:t>
            </a:r>
            <a:br>
              <a:rPr lang="e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407967"/>
      </p:ext>
    </p:extLst>
  </p:cSld>
  <p:clrMapOvr>
    <a:masterClrMapping/>
  </p:clrMapOvr>
</p:sld>
</file>

<file path=ppt/theme/theme1.xml><?xml version="1.0" encoding="utf-8"?>
<a:theme xmlns:a="http://schemas.openxmlformats.org/drawingml/2006/main" name="Jurupa Valley Theme">
  <a:themeElements>
    <a:clrScheme name="Simple Light">
      <a:dk1>
        <a:srgbClr val="232321"/>
      </a:dk1>
      <a:lt1>
        <a:srgbClr val="FFFFFF"/>
      </a:lt1>
      <a:dk2>
        <a:srgbClr val="232321"/>
      </a:dk2>
      <a:lt2>
        <a:srgbClr val="ECE5D9"/>
      </a:lt2>
      <a:accent1>
        <a:srgbClr val="7F1416"/>
      </a:accent1>
      <a:accent2>
        <a:srgbClr val="8D3C1F"/>
      </a:accent2>
      <a:accent3>
        <a:srgbClr val="D28F33"/>
      </a:accent3>
      <a:accent4>
        <a:srgbClr val="C9A171"/>
      </a:accent4>
      <a:accent5>
        <a:srgbClr val="A7C1A7"/>
      </a:accent5>
      <a:accent6>
        <a:srgbClr val="ECE5D9"/>
      </a:accent6>
      <a:hlink>
        <a:srgbClr val="7F14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FD56AE37E654AB751822B4A81C67A" ma:contentTypeVersion="17" ma:contentTypeDescription="Create a new document." ma:contentTypeScope="" ma:versionID="415a97bd0bce6903e4bad577eeddc877">
  <xsd:schema xmlns:xsd="http://www.w3.org/2001/XMLSchema" xmlns:xs="http://www.w3.org/2001/XMLSchema" xmlns:p="http://schemas.microsoft.com/office/2006/metadata/properties" xmlns:ns2="123019c4-481c-4d01-9195-4bc256c3b9ef" xmlns:ns3="a12066e7-b05c-4b7d-a1e4-cbed633d6a29" targetNamespace="http://schemas.microsoft.com/office/2006/metadata/properties" ma:root="true" ma:fieldsID="482b73b898846076a125224a89734f8b" ns2:_="" ns3:_="">
    <xsd:import namespace="123019c4-481c-4d01-9195-4bc256c3b9ef"/>
    <xsd:import namespace="a12066e7-b05c-4b7d-a1e4-cbed633d6a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  <xsd:element ref="ns3:Not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019c4-481c-4d01-9195-4bc256c3b9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caa77c7-4d39-4ecc-821a-9c81e82f911a}" ma:internalName="TaxCatchAll" ma:showField="CatchAllData" ma:web="123019c4-481c-4d01-9195-4bc256c3b9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066e7-b05c-4b7d-a1e4-cbed633d6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6f37fb7-fed7-4a7e-a704-cc227e9160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3019c4-481c-4d01-9195-4bc256c3b9ef" xsi:nil="true"/>
    <lcf76f155ced4ddcb4097134ff3c332f xmlns="a12066e7-b05c-4b7d-a1e4-cbed633d6a29">
      <Terms xmlns="http://schemas.microsoft.com/office/infopath/2007/PartnerControls"/>
    </lcf76f155ced4ddcb4097134ff3c332f>
    <Notes xmlns="a12066e7-b05c-4b7d-a1e4-cbed633d6a29" xsi:nil="true"/>
  </documentManagement>
</p:properties>
</file>

<file path=customXml/itemProps1.xml><?xml version="1.0" encoding="utf-8"?>
<ds:datastoreItem xmlns:ds="http://schemas.openxmlformats.org/officeDocument/2006/customXml" ds:itemID="{0246E21B-621D-46FA-BE6F-6CE0779BC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3019c4-481c-4d01-9195-4bc256c3b9ef"/>
    <ds:schemaRef ds:uri="a12066e7-b05c-4b7d-a1e4-cbed633d6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71ED1-5680-4064-9F90-1EFDBE7835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23B324-7FEC-43A1-8483-5284E96CC436}">
  <ds:schemaRefs>
    <ds:schemaRef ds:uri="http://schemas.openxmlformats.org/package/2006/metadata/core-properties"/>
    <ds:schemaRef ds:uri="a12066e7-b05c-4b7d-a1e4-cbed633d6a29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23019c4-481c-4d01-9195-4bc256c3b9ef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438</Words>
  <Application>Microsoft Office PowerPoint</Application>
  <PresentationFormat>On-screen Show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Fraunces</vt:lpstr>
      <vt:lpstr>Arial</vt:lpstr>
      <vt:lpstr>Times New Roman</vt:lpstr>
      <vt:lpstr>Jurupa Valley Theme</vt:lpstr>
      <vt:lpstr>Interim Urgency Ordinance North Pyrite Master Plan Area</vt:lpstr>
      <vt:lpstr>Interim Urgency Ordinance North Pyrite Master Plan Area</vt:lpstr>
      <vt:lpstr>Background</vt:lpstr>
      <vt:lpstr>DESCRIPTION OF ISSUES</vt:lpstr>
      <vt:lpstr>SCOPE OF THE MORATORIUM</vt:lpstr>
      <vt:lpstr>DURATION, ENVIRONMENTAL REVIEW, AND FISCAL IMPACT</vt:lpstr>
      <vt:lpstr>Moratorium Process </vt:lpstr>
      <vt:lpstr>RECOMMENDATION</vt:lpstr>
      <vt:lpstr>Interim Urgency Ordinance North Pyrite Master Plan 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Jim Pechous</dc:creator>
  <cp:lastModifiedBy>Maria Morris</cp:lastModifiedBy>
  <cp:revision>9</cp:revision>
  <cp:lastPrinted>2026-01-13T22:03:45Z</cp:lastPrinted>
  <dcterms:modified xsi:type="dcterms:W3CDTF">2026-01-15T21:58:45Z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0x010100661FD56AE37E654AB751822B4A81C67A</vt:lpwstr>
  </property>
  <property fmtid="{D5CDD505-2E9C-101B-9397-08002B2CF9AE}" pid="3" name="MediaServiceImageTags">
    <vt:lpwstr/>
  </property>
</Properties>
</file>